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264" r:id="rId5"/>
    <p:sldId id="288" r:id="rId6"/>
    <p:sldId id="289" r:id="rId7"/>
    <p:sldId id="290" r:id="rId8"/>
    <p:sldId id="291" r:id="rId9"/>
    <p:sldId id="261" r:id="rId10"/>
    <p:sldId id="292" r:id="rId11"/>
    <p:sldId id="293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Viaoda Libr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79527-2840-459D-BA31-61AD2795D235}">
  <a:tblStyle styleId="{31579527-2840-459D-BA31-61AD2795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13"/>
  </p:normalViewPr>
  <p:slideViewPr>
    <p:cSldViewPr snapToGrid="0">
      <p:cViewPr varScale="1">
        <p:scale>
          <a:sx n="111" d="100"/>
          <a:sy n="111" d="100"/>
        </p:scale>
        <p:origin x="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140A48-4467-8F6D-2467-38F690CBD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A85CA2-4037-075D-4477-52C16EB7A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C59A-B241-4FEF-A98D-1D66E3CBF457}" type="datetimeFigureOut">
              <a:rPr lang="fr-FR" smtClean="0"/>
              <a:t>09/12/2025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38BAB-8FB3-5151-B7CF-69BC4E86E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A0E9A9-54A2-A55C-A46F-4D448A9AA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62B7-9493-4C02-9374-9543AC20E8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83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CA1206-6847-0EF4-5931-540B2C2D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BA160D1-9FF5-F8EA-6C36-618763267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94358E9C-3324-1B85-38C6-BA0381B27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42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7C17EF-6BDC-BFD0-1E25-7B9E56F9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0C293668-528E-4CFC-17AB-72AF3A714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5F35A553-EE35-F46E-6E76-73CF742AD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A460C7CE-4B6D-5586-3ACD-6C0E0B8E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5085B343-34EA-3B1C-FB56-638FD103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A53F0299-87B5-D1FC-53D4-13BA83714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2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1EE7872-67B9-EAAF-3A74-099433EC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C1CC7E36-AC96-0CFE-F1F7-75D622E7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8797AE8F-CB2F-E460-3EDD-457059769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38FCB40-FEAF-2AB5-58C3-F1B01AC6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F3430D3C-3359-8F80-1A28-07737F586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F89753F1-DDEB-7090-2CCC-A2EE0AF8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4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17E39BA-4AA1-500A-452C-E0B0DA08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CDBA243-E652-FCCB-34AE-9439AB658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5FA090C8-E371-C8C3-8D75-C29F68D45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5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206" flipH="1">
            <a:off x="457275" y="367892"/>
            <a:ext cx="50169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69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subTitle" idx="1"/>
          </p:nvPr>
        </p:nvSpPr>
        <p:spPr>
          <a:xfrm flipH="1">
            <a:off x="457200" y="4339712"/>
            <a:ext cx="4215600" cy="57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Hippolyte COSSERAT, Emeline GÉHANNO, Florian HEME &amp; Dimitri JASICA</a:t>
            </a:r>
            <a:endParaRPr dirty="0"/>
          </a:p>
        </p:txBody>
      </p:sp>
      <p:sp>
        <p:nvSpPr>
          <p:cNvPr id="133" name="Google Shape;133;p32"/>
          <p:cNvSpPr txBox="1">
            <a:spLocks noGrp="1"/>
          </p:cNvSpPr>
          <p:nvPr>
            <p:ph type="ctrTitle"/>
          </p:nvPr>
        </p:nvSpPr>
        <p:spPr>
          <a:xfrm rot="206" flipH="1">
            <a:off x="457274" y="486869"/>
            <a:ext cx="6010433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 de session :</a:t>
            </a:r>
            <a:br>
              <a:rPr lang="en" sz="6000" dirty="0"/>
            </a:br>
            <a:r>
              <a:rPr lang="en" sz="2400" dirty="0"/>
              <a:t>Construction d’un moteur </a:t>
            </a:r>
            <a:br>
              <a:rPr lang="en" sz="2400" dirty="0"/>
            </a:br>
            <a:r>
              <a:rPr lang="en" sz="2400" dirty="0"/>
              <a:t>physique de jeux vidéo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535506-71C0-833C-59C9-E5A2B18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DC6D4119-A6AF-5999-83A2-4A63246E60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D168B865-0C2C-9449-9C9E-E51F565E5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901440"/>
            <a:ext cx="4446300" cy="801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2" name="Google Shape;242;p40">
            <a:extLst>
              <a:ext uri="{FF2B5EF4-FFF2-40B4-BE49-F238E27FC236}">
                <a16:creationId xmlns:a16="http://schemas.microsoft.com/office/drawing/2014/main" id="{9925000B-8373-5211-AA7F-08C53331C375}"/>
              </a:ext>
            </a:extLst>
          </p:cNvPr>
          <p:cNvSpPr txBox="1">
            <a:spLocks/>
          </p:cNvSpPr>
          <p:nvPr/>
        </p:nvSpPr>
        <p:spPr>
          <a:xfrm>
            <a:off x="9319260" y="118100"/>
            <a:ext cx="32918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48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sz="3300" i="1" dirty="0"/>
              <a:t>04 </a:t>
            </a:r>
            <a:r>
              <a:rPr lang="fr-FR" sz="3300" dirty="0"/>
              <a:t>– Conclusion</a:t>
            </a:r>
            <a:endParaRPr lang="fr-FR" sz="3300" i="1" dirty="0"/>
          </a:p>
        </p:txBody>
      </p:sp>
    </p:spTree>
    <p:extLst>
      <p:ext uri="{BB962C8B-B14F-4D97-AF65-F5344CB8AC3E}">
        <p14:creationId xmlns:p14="http://schemas.microsoft.com/office/powerpoint/2010/main" val="251075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B6CDBF-43AE-D255-5969-EA5A074B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C2892AFA-BE2A-FB74-E1B0-511E601AFF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97180" y="1732163"/>
            <a:ext cx="6492240" cy="2570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just">
              <a:buFontTx/>
              <a:buChar char="-"/>
            </a:pPr>
            <a:r>
              <a:rPr lang="fr-FR" dirty="0"/>
              <a:t>Phase plus complexe par le passage de corps rigides et l’utilisation de plus d’outils mathématiques</a:t>
            </a:r>
          </a:p>
          <a:p>
            <a:pPr marL="0" lvl="0" indent="0" algn="just"/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Rendu 3D indispensable</a:t>
            </a:r>
          </a:p>
          <a:p>
            <a:pPr marL="342900" lvl="0" indent="-342900" algn="just">
              <a:buFontTx/>
              <a:buChar char="-"/>
            </a:pPr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Pistes d’amélioration : mieux structurer le projet, interface plus accueillante</a:t>
            </a:r>
            <a:endParaRPr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42570E39-0E67-E4FC-1648-05F9E5F1E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308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04 </a:t>
            </a:r>
            <a:r>
              <a:rPr lang="fr-FR" dirty="0"/>
              <a:t>– Conclusion</a:t>
            </a:r>
            <a:endParaRPr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BC2F8B-FF23-F49E-998A-AB08B417EED8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141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SOMMAIRE</a:t>
            </a:r>
            <a:endParaRPr sz="4400" i="1"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41058" y="1292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27858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641058" y="2187738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3"/>
          </p:nvPr>
        </p:nvSpPr>
        <p:spPr>
          <a:xfrm>
            <a:off x="127858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4"/>
          </p:nvPr>
        </p:nvSpPr>
        <p:spPr>
          <a:xfrm>
            <a:off x="641058" y="3082675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5"/>
          </p:nvPr>
        </p:nvSpPr>
        <p:spPr>
          <a:xfrm>
            <a:off x="127858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TRAVAIL RÉALISÉ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6"/>
          </p:nvPr>
        </p:nvSpPr>
        <p:spPr>
          <a:xfrm>
            <a:off x="641058" y="3937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7"/>
          </p:nvPr>
        </p:nvSpPr>
        <p:spPr>
          <a:xfrm>
            <a:off x="127858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01A7B-E3DD-3EF7-5825-C606BCA134E6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i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subTitle" idx="7"/>
          </p:nvPr>
        </p:nvSpPr>
        <p:spPr>
          <a:xfrm>
            <a:off x="525780" y="1056281"/>
            <a:ext cx="5181600" cy="54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 : 8INF935 – Groupe 3, équipe Zelda</a:t>
            </a:r>
            <a:endParaRPr b="1"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01 </a:t>
            </a:r>
            <a:r>
              <a:rPr lang="fr-FR" dirty="0"/>
              <a:t>– Contexte du projet</a:t>
            </a:r>
            <a:endParaRPr i="1" dirty="0"/>
          </a:p>
        </p:txBody>
      </p:sp>
      <p:pic>
        <p:nvPicPr>
          <p:cNvPr id="1026" name="Picture 2" descr="Link - Zelda Dungeon Wiki, a The Legend of Zelda wiki">
            <a:extLst>
              <a:ext uri="{FF2B5EF4-FFF2-40B4-BE49-F238E27FC236}">
                <a16:creationId xmlns:a16="http://schemas.microsoft.com/office/drawing/2014/main" id="{7B551CDA-6A51-CD78-7666-80BDADF5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936506"/>
            <a:ext cx="1184910" cy="12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6;p40">
            <a:extLst>
              <a:ext uri="{FF2B5EF4-FFF2-40B4-BE49-F238E27FC236}">
                <a16:creationId xmlns:a16="http://schemas.microsoft.com/office/drawing/2014/main" id="{53F0A22A-FE37-3FA8-3237-6AB07CF3B702}"/>
              </a:ext>
            </a:extLst>
          </p:cNvPr>
          <p:cNvSpPr txBox="1">
            <a:spLocks/>
          </p:cNvSpPr>
          <p:nvPr/>
        </p:nvSpPr>
        <p:spPr>
          <a:xfrm>
            <a:off x="714375" y="3406249"/>
            <a:ext cx="1379220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Hippolyte</a:t>
            </a:r>
            <a:endParaRPr lang="fr-FR" b="1" dirty="0"/>
          </a:p>
        </p:txBody>
      </p:sp>
      <p:pic>
        <p:nvPicPr>
          <p:cNvPr id="1028" name="Picture 4" descr="Pixel Art – Comment créer La Princesse Zelda - Geeks by girls">
            <a:extLst>
              <a:ext uri="{FF2B5EF4-FFF2-40B4-BE49-F238E27FC236}">
                <a16:creationId xmlns:a16="http://schemas.microsoft.com/office/drawing/2014/main" id="{2783AC7E-CA63-CFB7-435E-F3581695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36506"/>
            <a:ext cx="854393" cy="12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6;p40">
            <a:extLst>
              <a:ext uri="{FF2B5EF4-FFF2-40B4-BE49-F238E27FC236}">
                <a16:creationId xmlns:a16="http://schemas.microsoft.com/office/drawing/2014/main" id="{D89CEADA-0974-AC9F-D086-FFCA912C0F0C}"/>
              </a:ext>
            </a:extLst>
          </p:cNvPr>
          <p:cNvSpPr txBox="1">
            <a:spLocks/>
          </p:cNvSpPr>
          <p:nvPr/>
        </p:nvSpPr>
        <p:spPr>
          <a:xfrm>
            <a:off x="2951559" y="3395114"/>
            <a:ext cx="1184434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Emeline</a:t>
            </a:r>
            <a:endParaRPr lang="fr-FR" b="1" dirty="0"/>
          </a:p>
        </p:txBody>
      </p:sp>
      <p:pic>
        <p:nvPicPr>
          <p:cNvPr id="1030" name="Picture 6" descr="Ganondorf dans ses deux formes (Artwork - Personnages principaux - Tears of  the Kingdom) - Puissance-Zelda">
            <a:extLst>
              <a:ext uri="{FF2B5EF4-FFF2-40B4-BE49-F238E27FC236}">
                <a16:creationId xmlns:a16="http://schemas.microsoft.com/office/drawing/2014/main" id="{D5D475B5-8AB8-6999-482B-965DF4A1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842884"/>
            <a:ext cx="1242589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6;p40">
            <a:extLst>
              <a:ext uri="{FF2B5EF4-FFF2-40B4-BE49-F238E27FC236}">
                <a16:creationId xmlns:a16="http://schemas.microsoft.com/office/drawing/2014/main" id="{B0C21D22-1781-BDF1-07D5-D2DD137E39C3}"/>
              </a:ext>
            </a:extLst>
          </p:cNvPr>
          <p:cNvSpPr txBox="1">
            <a:spLocks/>
          </p:cNvSpPr>
          <p:nvPr/>
        </p:nvSpPr>
        <p:spPr>
          <a:xfrm>
            <a:off x="5259109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Florian</a:t>
            </a:r>
            <a:endParaRPr lang="fr-FR" b="1" dirty="0"/>
          </a:p>
        </p:txBody>
      </p:sp>
      <p:pic>
        <p:nvPicPr>
          <p:cNvPr id="1032" name="Picture 8" descr="Le Grand Kohga | ZeldaWiki | Fandom">
            <a:extLst>
              <a:ext uri="{FF2B5EF4-FFF2-40B4-BE49-F238E27FC236}">
                <a16:creationId xmlns:a16="http://schemas.microsoft.com/office/drawing/2014/main" id="{6B300DAC-6066-784C-BCAD-8835DF9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42" y="1781021"/>
            <a:ext cx="854393" cy="14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36;p40">
            <a:extLst>
              <a:ext uri="{FF2B5EF4-FFF2-40B4-BE49-F238E27FC236}">
                <a16:creationId xmlns:a16="http://schemas.microsoft.com/office/drawing/2014/main" id="{79F36611-5C27-D47C-5EBB-6FFD7E5024D9}"/>
              </a:ext>
            </a:extLst>
          </p:cNvPr>
          <p:cNvSpPr txBox="1">
            <a:spLocks/>
          </p:cNvSpPr>
          <p:nvPr/>
        </p:nvSpPr>
        <p:spPr>
          <a:xfrm>
            <a:off x="7341327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Dimitri</a:t>
            </a:r>
            <a:endParaRPr lang="fr-FR" b="1" dirty="0"/>
          </a:p>
        </p:txBody>
      </p:sp>
      <p:sp>
        <p:nvSpPr>
          <p:cNvPr id="4" name="Google Shape;199;p36">
            <a:extLst>
              <a:ext uri="{FF2B5EF4-FFF2-40B4-BE49-F238E27FC236}">
                <a16:creationId xmlns:a16="http://schemas.microsoft.com/office/drawing/2014/main" id="{E99BD39A-B17E-014C-722D-C5089E9B4E84}"/>
              </a:ext>
            </a:extLst>
          </p:cNvPr>
          <p:cNvSpPr txBox="1">
            <a:spLocks/>
          </p:cNvSpPr>
          <p:nvPr/>
        </p:nvSpPr>
        <p:spPr>
          <a:xfrm flipH="1">
            <a:off x="9711660" y="3406249"/>
            <a:ext cx="226698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OBJECTIFS</a:t>
            </a:r>
            <a:endParaRPr lang="fr-FR" i="1" dirty="0"/>
          </a:p>
        </p:txBody>
      </p:sp>
      <p:sp>
        <p:nvSpPr>
          <p:cNvPr id="7" name="Google Shape;198;p36">
            <a:extLst>
              <a:ext uri="{FF2B5EF4-FFF2-40B4-BE49-F238E27FC236}">
                <a16:creationId xmlns:a16="http://schemas.microsoft.com/office/drawing/2014/main" id="{0D4EA8AB-BDCE-826F-EA51-F7B87E631672}"/>
              </a:ext>
            </a:extLst>
          </p:cNvPr>
          <p:cNvSpPr txBox="1">
            <a:spLocks/>
          </p:cNvSpPr>
          <p:nvPr/>
        </p:nvSpPr>
        <p:spPr>
          <a:xfrm>
            <a:off x="-1455420" y="212325"/>
            <a:ext cx="156972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34A731-BFC6-2CF9-1081-2E4279E697A4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E2C3281-37C8-DFEC-54A4-6902F8A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2FC88F95-96DD-3911-B162-34652DEB3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A481A296-4D69-36C0-B4E0-02600C15B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1989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57DCBE9-4684-613D-C81F-B92F3495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44E3AA0C-FF64-FC49-75AB-0C9D01F2BC0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013460"/>
            <a:ext cx="7764780" cy="1287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« Créer un moteur physique dont les objets sont des corps rigides et dont la résolution de collisions se fait de manière itérative à l’aide d’impulsions. »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C4DBFB19-D8F9-CA4E-2652-83B3FAE1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Objectifs globaux</a:t>
            </a:r>
            <a:endParaRPr i="1" dirty="0"/>
          </a:p>
        </p:txBody>
      </p:sp>
      <p:sp>
        <p:nvSpPr>
          <p:cNvPr id="2" name="Google Shape;236;p40">
            <a:extLst>
              <a:ext uri="{FF2B5EF4-FFF2-40B4-BE49-F238E27FC236}">
                <a16:creationId xmlns:a16="http://schemas.microsoft.com/office/drawing/2014/main" id="{C081F4D6-4282-0CDE-CB67-E9AFA2642C42}"/>
              </a:ext>
            </a:extLst>
          </p:cNvPr>
          <p:cNvSpPr txBox="1">
            <a:spLocks/>
          </p:cNvSpPr>
          <p:nvPr/>
        </p:nvSpPr>
        <p:spPr>
          <a:xfrm>
            <a:off x="457200" y="2457674"/>
            <a:ext cx="7764780" cy="121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Créer un moteur physique capable de gérer des objets solides implémentant un système de gestion de collision pour les jeux vidéo.</a:t>
            </a:r>
            <a:endParaRPr lang="fr-FR" b="1" dirty="0"/>
          </a:p>
        </p:txBody>
      </p:sp>
      <p:sp>
        <p:nvSpPr>
          <p:cNvPr id="3" name="Flèche : demi-tour 2">
            <a:extLst>
              <a:ext uri="{FF2B5EF4-FFF2-40B4-BE49-F238E27FC236}">
                <a16:creationId xmlns:a16="http://schemas.microsoft.com/office/drawing/2014/main" id="{CDDA3549-37F7-183B-99A0-5F5F25B93848}"/>
              </a:ext>
            </a:extLst>
          </p:cNvPr>
          <p:cNvSpPr/>
          <p:nvPr/>
        </p:nvSpPr>
        <p:spPr>
          <a:xfrm rot="5400000">
            <a:off x="7709215" y="2063546"/>
            <a:ext cx="1840119" cy="5707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B8FE9669-AEBE-5640-6ED6-6D9206B89BCB}"/>
              </a:ext>
            </a:extLst>
          </p:cNvPr>
          <p:cNvSpPr txBox="1">
            <a:spLocks/>
          </p:cNvSpPr>
          <p:nvPr/>
        </p:nvSpPr>
        <p:spPr>
          <a:xfrm>
            <a:off x="457200" y="3863284"/>
            <a:ext cx="7764780" cy="53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Le tout de manière itérative en quatre phases.</a:t>
            </a:r>
            <a:endParaRPr lang="fr-FR" b="1" dirty="0"/>
          </a:p>
        </p:txBody>
      </p:sp>
      <p:sp>
        <p:nvSpPr>
          <p:cNvPr id="5" name="Google Shape;242;p40">
            <a:extLst>
              <a:ext uri="{FF2B5EF4-FFF2-40B4-BE49-F238E27FC236}">
                <a16:creationId xmlns:a16="http://schemas.microsoft.com/office/drawing/2014/main" id="{8FAEB44C-69FC-0C87-AC38-A389C7113884}"/>
              </a:ext>
            </a:extLst>
          </p:cNvPr>
          <p:cNvSpPr txBox="1">
            <a:spLocks/>
          </p:cNvSpPr>
          <p:nvPr/>
        </p:nvSpPr>
        <p:spPr>
          <a:xfrm>
            <a:off x="9547860" y="212325"/>
            <a:ext cx="24536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i="1"/>
              <a:t>02</a:t>
            </a:r>
            <a:r>
              <a:rPr lang="fr-FR"/>
              <a:t>– Phase 1</a:t>
            </a:r>
            <a:endParaRPr lang="fr-FR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82C0C0-2398-CB6F-7396-4DE777EEC939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34428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1E055EB-91A5-B6C5-B34D-413608C3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09385E85-4C12-85E0-7CD3-A619E402003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Gestion des collisions de corps rigides par le moteur. Pour cela il faut implémenter :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A1D1288-9AF5-C00A-15CE-0469BB2CF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Phase 4</a:t>
            </a:r>
            <a:endParaRPr i="1" dirty="0"/>
          </a:p>
        </p:txBody>
      </p:sp>
      <p:sp>
        <p:nvSpPr>
          <p:cNvPr id="5" name="Google Shape;236;p40">
            <a:extLst>
              <a:ext uri="{FF2B5EF4-FFF2-40B4-BE49-F238E27FC236}">
                <a16:creationId xmlns:a16="http://schemas.microsoft.com/office/drawing/2014/main" id="{6D0B1CC8-5E79-E2F6-6B91-70D577679102}"/>
              </a:ext>
            </a:extLst>
          </p:cNvPr>
          <p:cNvSpPr txBox="1">
            <a:spLocks/>
          </p:cNvSpPr>
          <p:nvPr/>
        </p:nvSpPr>
        <p:spPr>
          <a:xfrm>
            <a:off x="457200" y="2506394"/>
            <a:ext cx="7764780" cy="18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Une division de l’espace de jeu : Un Octree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Détection de collisions de volumes englobants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Détection restreinte avec un système boîte-plan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Résolution des collisions avec des impulsions</a:t>
            </a:r>
          </a:p>
        </p:txBody>
      </p:sp>
      <p:sp>
        <p:nvSpPr>
          <p:cNvPr id="2" name="Google Shape;198;p36">
            <a:extLst>
              <a:ext uri="{FF2B5EF4-FFF2-40B4-BE49-F238E27FC236}">
                <a16:creationId xmlns:a16="http://schemas.microsoft.com/office/drawing/2014/main" id="{275401B2-0B55-D75B-5AC1-7CD269EF5C6C}"/>
              </a:ext>
            </a:extLst>
          </p:cNvPr>
          <p:cNvSpPr txBox="1">
            <a:spLocks/>
          </p:cNvSpPr>
          <p:nvPr/>
        </p:nvSpPr>
        <p:spPr>
          <a:xfrm>
            <a:off x="-1264920" y="242805"/>
            <a:ext cx="12951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03</a:t>
            </a:r>
          </a:p>
        </p:txBody>
      </p:sp>
      <p:sp>
        <p:nvSpPr>
          <p:cNvPr id="3" name="Google Shape;199;p36">
            <a:extLst>
              <a:ext uri="{FF2B5EF4-FFF2-40B4-BE49-F238E27FC236}">
                <a16:creationId xmlns:a16="http://schemas.microsoft.com/office/drawing/2014/main" id="{58895D1C-0A51-CF28-4C92-75E0F1DDAD84}"/>
              </a:ext>
            </a:extLst>
          </p:cNvPr>
          <p:cNvSpPr txBox="1">
            <a:spLocks/>
          </p:cNvSpPr>
          <p:nvPr/>
        </p:nvSpPr>
        <p:spPr>
          <a:xfrm flipH="1">
            <a:off x="9749760" y="4134538"/>
            <a:ext cx="264036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TRAVAIL RÉALISÉ</a:t>
            </a:r>
            <a:endParaRPr lang="fr-FR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D6E691-6B29-7667-4ECD-C39DE2BD23F2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06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1ECB563E-8C2B-5F72-5361-13FFC29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45DD975C-6348-3A1C-8495-DBD20E0E4B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6FE1F052-F3E1-F895-E04B-2BAB3099A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RÉALISÉ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1914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1815050" y="187691"/>
            <a:ext cx="5218267" cy="62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DU MOTEUR</a:t>
            </a:r>
            <a:endParaRPr sz="28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FBD391-94B8-AD47-08AA-3EB99727890F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E3B0395-BFCC-A1EA-1487-04723236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" y="1472789"/>
            <a:ext cx="4387300" cy="2535443"/>
          </a:xfrm>
          <a:prstGeom prst="rect">
            <a:avLst/>
          </a:prstGeom>
        </p:spPr>
      </p:pic>
      <p:pic>
        <p:nvPicPr>
          <p:cNvPr id="8" name="Picture 7" descr="A grid with green and red cubes&#10;&#10;AI-generated content may be incorrect.">
            <a:extLst>
              <a:ext uri="{FF2B5EF4-FFF2-40B4-BE49-F238E27FC236}">
                <a16:creationId xmlns:a16="http://schemas.microsoft.com/office/drawing/2014/main" id="{228E87F5-F2BA-7597-A1AA-2C1FA2D4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16" y="1472789"/>
            <a:ext cx="4381063" cy="2535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224</Words>
  <Application>Microsoft Office PowerPoint</Application>
  <PresentationFormat>On-screen Show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Darker Grotesque SemiBold</vt:lpstr>
      <vt:lpstr>Viaoda Libre</vt:lpstr>
      <vt:lpstr>Raleway</vt:lpstr>
      <vt:lpstr>Wingdings</vt:lpstr>
      <vt:lpstr>Albert Sans</vt:lpstr>
      <vt:lpstr>DM Sans</vt:lpstr>
      <vt:lpstr>Arial</vt:lpstr>
      <vt:lpstr>Minimal Gradient by Slidesgo</vt:lpstr>
      <vt:lpstr>Projet de session : Construction d’un moteur  physique de jeux vidéo</vt:lpstr>
      <vt:lpstr>SOMMAIRE</vt:lpstr>
      <vt:lpstr>01</vt:lpstr>
      <vt:lpstr>01 – Contexte du projet</vt:lpstr>
      <vt:lpstr>02</vt:lpstr>
      <vt:lpstr>02– Objectifs globaux</vt:lpstr>
      <vt:lpstr>02– Phase 4</vt:lpstr>
      <vt:lpstr>03</vt:lpstr>
      <vt:lpstr>DÉMONSTRATION DU MOTEUR</vt:lpstr>
      <vt:lpstr>04</vt:lpstr>
      <vt:lpstr>04 –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Dimitri Jasica</dc:creator>
  <cp:lastModifiedBy>florian.heme@gmail.com</cp:lastModifiedBy>
  <cp:revision>68</cp:revision>
  <dcterms:modified xsi:type="dcterms:W3CDTF">2025-12-10T03:13:40Z</dcterms:modified>
</cp:coreProperties>
</file>